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  <p:sldId id="259" r:id="rId6"/>
  </p:sldIdLst>
  <p:sldSz cx="9144000" cy="6858000" type="screen4x3"/>
  <p:notesSz cx="6858000" cy="9144000"/>
  <p:defaultTextStyle>
    <a:defPPr>
      <a:defRPr lang="en-GB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AF622"/>
    <a:srgbClr val="AFEDEF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howGuides="1">
      <p:cViewPr varScale="1">
        <p:scale>
          <a:sx n="63" d="100"/>
          <a:sy n="63" d="100"/>
        </p:scale>
        <p:origin x="-120" y="-19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tableStyles" Target="tableStyles.xml"/><Relationship Id="rId8" Type="http://schemas.openxmlformats.org/officeDocument/2006/relationships/viewProps" Target="viewProps.xml"/><Relationship Id="rId7" Type="http://schemas.openxmlformats.org/officeDocument/2006/relationships/presProps" Target="presProps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GB"/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GB"/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GB"/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GB"/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GB"/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GB"/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1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1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GB"/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GB"/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GB"/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GB"/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GB"/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1026" name="Title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p>
            <a:pPr lvl="0"/>
            <a:r>
              <a:rPr dirty="0"/>
              <a:t>Click to edit Master title style</a:t>
            </a:r>
            <a:endParaRPr dirty="0"/>
          </a:p>
        </p:txBody>
      </p:sp>
      <p:sp>
        <p:nvSpPr>
          <p:cNvPr id="1027" name="Text Placeholder 1026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dirty="0"/>
              <a:t>Click to edit Master text styles</a:t>
            </a:r>
            <a:endParaRPr dirty="0"/>
          </a:p>
          <a:p>
            <a:pPr lvl="1"/>
            <a:r>
              <a:rPr dirty="0"/>
              <a:t>Second level</a:t>
            </a:r>
            <a:endParaRPr dirty="0"/>
          </a:p>
          <a:p>
            <a:pPr lvl="2"/>
            <a:r>
              <a:rPr dirty="0"/>
              <a:t>Third level</a:t>
            </a:r>
            <a:endParaRPr dirty="0"/>
          </a:p>
          <a:p>
            <a:pPr lvl="3"/>
            <a:r>
              <a:rPr dirty="0"/>
              <a:t>Fourth level</a:t>
            </a:r>
            <a:endParaRPr dirty="0"/>
          </a:p>
          <a:p>
            <a:pPr lvl="4"/>
            <a:r>
              <a:rPr dirty="0"/>
              <a:t>Fifth level</a:t>
            </a:r>
            <a:endParaRPr dirty="0"/>
          </a:p>
        </p:txBody>
      </p:sp>
      <p:sp>
        <p:nvSpPr>
          <p:cNvPr id="1028" name="Date Placeholder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/>
            <a:endParaRPr lang="en-GB"/>
          </a:p>
        </p:txBody>
      </p:sp>
      <p:sp>
        <p:nvSpPr>
          <p:cNvPr id="1029" name="Footer Placeholder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/>
            <a:endParaRPr lang="en-GB"/>
          </a:p>
        </p:txBody>
      </p:sp>
      <p:sp>
        <p:nvSpPr>
          <p:cNvPr id="1030" name="Slide Number Placeholder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/>
            <a:fld id="{9A0DB2DC-4C9A-4742-B13C-FB6460FD3503}" type="slidenum">
              <a:rPr lang="en-GB"/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2pPr>
      <a:lvl3pPr marL="914400" lvl="2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3pPr>
      <a:lvl4pPr marL="1371600" lvl="3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4pPr>
      <a:lvl5pPr marL="1828800" lvl="4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5pPr>
      <a:lvl6pPr marL="2286000" lvl="5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6pPr>
      <a:lvl7pPr marL="2743200" lvl="6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7pPr>
      <a:lvl8pPr marL="3200400" lvl="7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8pPr>
      <a:lvl9pPr marL="3657600" lvl="8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052" name="Text Box 2051"/>
          <p:cNvSpPr txBox="1"/>
          <p:nvPr/>
        </p:nvSpPr>
        <p:spPr>
          <a:xfrm>
            <a:off x="1619250" y="260350"/>
            <a:ext cx="5473700" cy="579438"/>
          </a:xfrm>
          <a:prstGeom prst="rect">
            <a:avLst/>
          </a:prstGeom>
          <a:solidFill>
            <a:schemeClr val="accent1"/>
          </a:solidFill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sz="3200"/>
              <a:t>Solve x</a:t>
            </a:r>
            <a:r>
              <a:rPr sz="3200" baseline="30000"/>
              <a:t>3</a:t>
            </a:r>
            <a:r>
              <a:rPr sz="3200"/>
              <a:t> -2x +1 = 11</a:t>
            </a:r>
            <a:endParaRPr sz="3200"/>
          </a:p>
        </p:txBody>
      </p:sp>
      <p:graphicFrame>
        <p:nvGraphicFramePr>
          <p:cNvPr id="2132" name="Table 2131"/>
          <p:cNvGraphicFramePr/>
          <p:nvPr/>
        </p:nvGraphicFramePr>
        <p:xfrm>
          <a:off x="323850" y="1397000"/>
          <a:ext cx="8640763" cy="952500"/>
        </p:xfrm>
        <a:graphic>
          <a:graphicData uri="http://schemas.openxmlformats.org/drawingml/2006/table">
            <a:tbl>
              <a:tblPr/>
              <a:tblGrid>
                <a:gridCol w="1584325"/>
                <a:gridCol w="1439863"/>
                <a:gridCol w="1511300"/>
                <a:gridCol w="1512887"/>
                <a:gridCol w="1512888"/>
                <a:gridCol w="1079500"/>
              </a:tblGrid>
              <a:tr h="952500"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t>x</a:t>
                      </a:r>
                      <a:endParaRPr lang="en-US"/>
                    </a:p>
                  </a:txBody>
                  <a:tcPr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t>x</a:t>
                      </a:r>
                      <a:r>
                        <a:rPr baseline="30000"/>
                        <a:t>3</a:t>
                      </a:r>
                      <a:endParaRPr lang="en-US" baseline="30000"/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t>-2x</a:t>
                      </a:r>
                      <a:endParaRPr lang="en-US"/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t>+1</a:t>
                      </a:r>
                      <a:endParaRPr lang="en-US"/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t>X</a:t>
                      </a:r>
                      <a:r>
                        <a:rPr baseline="30000"/>
                        <a:t>3</a:t>
                      </a:r>
                      <a:r>
                        <a:t>-2x+1</a:t>
                      </a:r>
                      <a:endParaRPr lang="en-US"/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t>High/Low</a:t>
                      </a:r>
                      <a:endParaRPr lang="en-US"/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2133" name="Table 2132"/>
          <p:cNvGraphicFramePr/>
          <p:nvPr/>
        </p:nvGraphicFramePr>
        <p:xfrm>
          <a:off x="395288" y="2349500"/>
          <a:ext cx="8569325" cy="792163"/>
        </p:xfrm>
        <a:graphic>
          <a:graphicData uri="http://schemas.openxmlformats.org/drawingml/2006/table">
            <a:tbl>
              <a:tblPr/>
              <a:tblGrid>
                <a:gridCol w="1498600"/>
                <a:gridCol w="1500188"/>
                <a:gridCol w="1498600"/>
                <a:gridCol w="1498600"/>
                <a:gridCol w="1498600"/>
                <a:gridCol w="1074737"/>
              </a:tblGrid>
              <a:tr h="792163"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 algn="ctr" fontAlgn="b">
                        <a:spcBef>
                          <a:spcPct val="0"/>
                        </a:spcBef>
                        <a:buNone/>
                      </a:pPr>
                      <a:endParaRPr lang="en-US" sz="3200"/>
                    </a:p>
                  </a:txBody>
                  <a:tcPr anchor="b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 algn="ctr" fontAlgn="b">
                        <a:spcBef>
                          <a:spcPct val="0"/>
                        </a:spcBef>
                        <a:buNone/>
                      </a:pPr>
                      <a:endParaRPr lang="en-US" sz="3200"/>
                    </a:p>
                  </a:txBody>
                  <a:tcPr anchor="b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 algn="ctr" fontAlgn="b">
                        <a:spcBef>
                          <a:spcPct val="0"/>
                        </a:spcBef>
                        <a:buNone/>
                      </a:pPr>
                      <a:endParaRPr lang="en-US" sz="3200"/>
                    </a:p>
                  </a:txBody>
                  <a:tcPr anchor="b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 algn="ctr" fontAlgn="b">
                        <a:spcBef>
                          <a:spcPct val="0"/>
                        </a:spcBef>
                        <a:buNone/>
                      </a:pPr>
                      <a:endParaRPr lang="en-US" sz="3200"/>
                    </a:p>
                  </a:txBody>
                  <a:tcPr anchor="b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 algn="ctr" fontAlgn="b">
                        <a:spcBef>
                          <a:spcPct val="0"/>
                        </a:spcBef>
                        <a:buNone/>
                      </a:pPr>
                      <a:endParaRPr lang="en-US" sz="3200"/>
                    </a:p>
                  </a:txBody>
                  <a:tcPr anchor="b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 fontAlgn="b">
                        <a:spcBef>
                          <a:spcPct val="0"/>
                        </a:spcBef>
                        <a:buNone/>
                      </a:pPr>
                      <a:endParaRPr lang="en-US" sz="3200"/>
                    </a:p>
                  </a:txBody>
                  <a:tcPr anchor="b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134" name="Text Box 2133"/>
          <p:cNvSpPr txBox="1"/>
          <p:nvPr/>
        </p:nvSpPr>
        <p:spPr>
          <a:xfrm>
            <a:off x="755650" y="2420938"/>
            <a:ext cx="1008063" cy="57943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sz="3200"/>
              <a:t>1</a:t>
            </a:r>
            <a:endParaRPr sz="3200"/>
          </a:p>
        </p:txBody>
      </p:sp>
      <p:sp>
        <p:nvSpPr>
          <p:cNvPr id="2135" name="Text Box 2134"/>
          <p:cNvSpPr txBox="1"/>
          <p:nvPr/>
        </p:nvSpPr>
        <p:spPr>
          <a:xfrm>
            <a:off x="2124075" y="2565400"/>
            <a:ext cx="1008063" cy="5794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sz="3200"/>
              <a:t>1</a:t>
            </a:r>
            <a:endParaRPr sz="3200"/>
          </a:p>
        </p:txBody>
      </p:sp>
      <p:sp>
        <p:nvSpPr>
          <p:cNvPr id="2136" name="Text Box 2135"/>
          <p:cNvSpPr txBox="1"/>
          <p:nvPr/>
        </p:nvSpPr>
        <p:spPr>
          <a:xfrm>
            <a:off x="3851275" y="2492375"/>
            <a:ext cx="1008063" cy="5794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sz="3200"/>
              <a:t>-2</a:t>
            </a:r>
            <a:endParaRPr sz="3200"/>
          </a:p>
        </p:txBody>
      </p:sp>
      <p:sp>
        <p:nvSpPr>
          <p:cNvPr id="2137" name="Text Box 2136"/>
          <p:cNvSpPr txBox="1"/>
          <p:nvPr/>
        </p:nvSpPr>
        <p:spPr>
          <a:xfrm>
            <a:off x="5148263" y="2492375"/>
            <a:ext cx="1008062" cy="5794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sz="3200"/>
              <a:t>+1</a:t>
            </a:r>
            <a:endParaRPr sz="3200"/>
          </a:p>
        </p:txBody>
      </p:sp>
      <p:sp>
        <p:nvSpPr>
          <p:cNvPr id="2138" name="Text Box 2137"/>
          <p:cNvSpPr txBox="1"/>
          <p:nvPr/>
        </p:nvSpPr>
        <p:spPr>
          <a:xfrm>
            <a:off x="6659563" y="2420938"/>
            <a:ext cx="1008062" cy="57943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sz="3200"/>
              <a:t>0</a:t>
            </a:r>
            <a:endParaRPr sz="3200"/>
          </a:p>
        </p:txBody>
      </p:sp>
      <p:sp>
        <p:nvSpPr>
          <p:cNvPr id="2139" name="Text Box 2138"/>
          <p:cNvSpPr txBox="1"/>
          <p:nvPr/>
        </p:nvSpPr>
        <p:spPr>
          <a:xfrm>
            <a:off x="7885113" y="2420938"/>
            <a:ext cx="1008062" cy="57943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sz="3200"/>
              <a:t>  L</a:t>
            </a:r>
            <a:endParaRPr sz="32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2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2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34" grpId="0"/>
      <p:bldP spid="2135" grpId="0"/>
      <p:bldP spid="2136" grpId="0"/>
      <p:bldP spid="2137" grpId="0"/>
      <p:bldP spid="2138" grpId="0"/>
      <p:bldP spid="213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aphicFrame>
        <p:nvGraphicFramePr>
          <p:cNvPr id="3075" name="Table 3074"/>
          <p:cNvGraphicFramePr/>
          <p:nvPr/>
        </p:nvGraphicFramePr>
        <p:xfrm>
          <a:off x="323850" y="1397000"/>
          <a:ext cx="8640763" cy="952500"/>
        </p:xfrm>
        <a:graphic>
          <a:graphicData uri="http://schemas.openxmlformats.org/drawingml/2006/table">
            <a:tbl>
              <a:tblPr/>
              <a:tblGrid>
                <a:gridCol w="1584325"/>
                <a:gridCol w="1439863"/>
                <a:gridCol w="1511300"/>
                <a:gridCol w="1512887"/>
                <a:gridCol w="1512888"/>
                <a:gridCol w="1079500"/>
              </a:tblGrid>
              <a:tr h="952500"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t>x</a:t>
                      </a:r>
                      <a:endParaRPr lang="en-US"/>
                    </a:p>
                  </a:txBody>
                  <a:tcPr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t>x</a:t>
                      </a:r>
                      <a:r>
                        <a:rPr baseline="30000"/>
                        <a:t>3</a:t>
                      </a:r>
                      <a:endParaRPr lang="en-US" baseline="30000"/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t>-2x</a:t>
                      </a:r>
                      <a:endParaRPr lang="en-US"/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t>+1</a:t>
                      </a:r>
                      <a:endParaRPr lang="en-US"/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t>X</a:t>
                      </a:r>
                      <a:r>
                        <a:rPr baseline="30000"/>
                        <a:t>3</a:t>
                      </a:r>
                      <a:r>
                        <a:t>-2x+1</a:t>
                      </a:r>
                      <a:endParaRPr lang="en-US"/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t>High/Low</a:t>
                      </a:r>
                      <a:endParaRPr lang="en-US"/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3242" name="Table 3241"/>
          <p:cNvGraphicFramePr/>
          <p:nvPr/>
        </p:nvGraphicFramePr>
        <p:xfrm>
          <a:off x="323850" y="2349500"/>
          <a:ext cx="8640763" cy="1584325"/>
        </p:xfrm>
        <a:graphic>
          <a:graphicData uri="http://schemas.openxmlformats.org/drawingml/2006/table">
            <a:tbl>
              <a:tblPr/>
              <a:tblGrid>
                <a:gridCol w="1511300"/>
                <a:gridCol w="1511300"/>
                <a:gridCol w="1512888"/>
                <a:gridCol w="1511300"/>
                <a:gridCol w="1511300"/>
                <a:gridCol w="1082675"/>
              </a:tblGrid>
              <a:tr h="792163"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 algn="ctr" fontAlgn="b">
                        <a:spcBef>
                          <a:spcPct val="0"/>
                        </a:spcBef>
                        <a:buNone/>
                      </a:pPr>
                      <a:r>
                        <a:rPr sz="3200" b="1">
                          <a:cs typeface="Arial" panose="020B0604020202020204" pitchFamily="34" charset="0"/>
                        </a:rPr>
                        <a:t>1</a:t>
                      </a:r>
                      <a:endParaRPr lang="en-US" sz="3200"/>
                    </a:p>
                  </a:txBody>
                  <a:tcPr anchor="b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 algn="ctr" fontAlgn="b">
                        <a:spcBef>
                          <a:spcPct val="0"/>
                        </a:spcBef>
                        <a:buNone/>
                      </a:pPr>
                      <a:r>
                        <a:rPr sz="3200" b="1">
                          <a:cs typeface="Arial" panose="020B0604020202020204" pitchFamily="34" charset="0"/>
                        </a:rPr>
                        <a:t>1</a:t>
                      </a:r>
                      <a:endParaRPr lang="en-US" sz="3200"/>
                    </a:p>
                  </a:txBody>
                  <a:tcPr anchor="b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 algn="ctr" fontAlgn="b">
                        <a:spcBef>
                          <a:spcPct val="0"/>
                        </a:spcBef>
                        <a:buNone/>
                      </a:pPr>
                      <a:r>
                        <a:rPr sz="3200" b="1">
                          <a:cs typeface="Arial" panose="020B0604020202020204" pitchFamily="34" charset="0"/>
                        </a:rPr>
                        <a:t>-2</a:t>
                      </a:r>
                      <a:endParaRPr lang="en-US" sz="3200"/>
                    </a:p>
                  </a:txBody>
                  <a:tcPr anchor="b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 algn="ctr" fontAlgn="b">
                        <a:spcBef>
                          <a:spcPct val="0"/>
                        </a:spcBef>
                        <a:buNone/>
                      </a:pPr>
                      <a:r>
                        <a:rPr sz="3200" b="1">
                          <a:cs typeface="Arial" panose="020B0604020202020204" pitchFamily="34" charset="0"/>
                        </a:rPr>
                        <a:t>+1</a:t>
                      </a:r>
                      <a:endParaRPr lang="en-US" sz="3200"/>
                    </a:p>
                  </a:txBody>
                  <a:tcPr anchor="b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 algn="ctr" fontAlgn="b">
                        <a:spcBef>
                          <a:spcPct val="0"/>
                        </a:spcBef>
                        <a:buNone/>
                      </a:pPr>
                      <a:r>
                        <a:rPr sz="3200" b="1">
                          <a:cs typeface="Arial" panose="020B0604020202020204" pitchFamily="34" charset="0"/>
                        </a:rPr>
                        <a:t>0</a:t>
                      </a:r>
                      <a:endParaRPr lang="en-US" sz="3200"/>
                    </a:p>
                  </a:txBody>
                  <a:tcPr anchor="b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 fontAlgn="b">
                        <a:spcBef>
                          <a:spcPct val="0"/>
                        </a:spcBef>
                        <a:buNone/>
                      </a:pPr>
                      <a:r>
                        <a:rPr sz="3200">
                          <a:cs typeface="Arial" panose="020B0604020202020204" pitchFamily="34" charset="0"/>
                        </a:rPr>
                        <a:t>  </a:t>
                      </a:r>
                      <a:r>
                        <a:rPr sz="3200" b="1">
                          <a:solidFill>
                            <a:srgbClr val="FF0000"/>
                          </a:solidFill>
                          <a:cs typeface="Arial" panose="020B0604020202020204" pitchFamily="34" charset="0"/>
                        </a:rPr>
                        <a:t>L</a:t>
                      </a:r>
                      <a:endParaRPr lang="en-US" sz="3200" b="1">
                        <a:solidFill>
                          <a:srgbClr val="FF0000"/>
                        </a:solidFill>
                      </a:endParaRPr>
                    </a:p>
                  </a:txBody>
                  <a:tcPr anchor="b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92162"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 algn="ctr" fontAlgn="b">
                        <a:spcBef>
                          <a:spcPct val="0"/>
                        </a:spcBef>
                        <a:buNone/>
                      </a:pPr>
                      <a:r>
                        <a:rPr sz="3200" b="1">
                          <a:cs typeface="Arial" panose="020B0604020202020204" pitchFamily="34" charset="0"/>
                        </a:rPr>
                        <a:t> </a:t>
                      </a:r>
                      <a:endParaRPr lang="en-US" sz="3200"/>
                    </a:p>
                  </a:txBody>
                  <a:tcPr anchor="b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 algn="ctr" fontAlgn="b">
                        <a:spcBef>
                          <a:spcPct val="0"/>
                        </a:spcBef>
                        <a:buNone/>
                      </a:pPr>
                      <a:r>
                        <a:rPr sz="3200" b="1">
                          <a:cs typeface="Arial" panose="020B0604020202020204" pitchFamily="34" charset="0"/>
                        </a:rPr>
                        <a:t> </a:t>
                      </a:r>
                      <a:endParaRPr lang="en-US" sz="3200"/>
                    </a:p>
                  </a:txBody>
                  <a:tcPr anchor="b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 algn="ctr" fontAlgn="b">
                        <a:spcBef>
                          <a:spcPct val="0"/>
                        </a:spcBef>
                        <a:buNone/>
                      </a:pPr>
                      <a:r>
                        <a:rPr sz="3200" b="1">
                          <a:cs typeface="Arial" panose="020B0604020202020204" pitchFamily="34" charset="0"/>
                        </a:rPr>
                        <a:t> </a:t>
                      </a:r>
                      <a:endParaRPr lang="en-US" sz="3200"/>
                    </a:p>
                  </a:txBody>
                  <a:tcPr anchor="b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 algn="ctr" fontAlgn="b">
                        <a:spcBef>
                          <a:spcPct val="0"/>
                        </a:spcBef>
                        <a:buNone/>
                      </a:pPr>
                      <a:r>
                        <a:rPr sz="3200" b="1">
                          <a:cs typeface="Arial" panose="020B0604020202020204" pitchFamily="34" charset="0"/>
                        </a:rPr>
                        <a:t> </a:t>
                      </a:r>
                      <a:endParaRPr lang="en-US" sz="3200"/>
                    </a:p>
                  </a:txBody>
                  <a:tcPr anchor="b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 algn="ctr" fontAlgn="b">
                        <a:spcBef>
                          <a:spcPct val="0"/>
                        </a:spcBef>
                        <a:buNone/>
                      </a:pPr>
                      <a:r>
                        <a:rPr sz="3200" b="1">
                          <a:cs typeface="Arial" panose="020B0604020202020204" pitchFamily="34" charset="0"/>
                        </a:rPr>
                        <a:t> </a:t>
                      </a:r>
                      <a:endParaRPr lang="en-US" sz="3200"/>
                    </a:p>
                  </a:txBody>
                  <a:tcPr anchor="b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 fontAlgn="b">
                        <a:spcBef>
                          <a:spcPct val="0"/>
                        </a:spcBef>
                        <a:buNone/>
                      </a:pPr>
                      <a:r>
                        <a:rPr sz="3200">
                          <a:cs typeface="Arial" panose="020B0604020202020204" pitchFamily="34" charset="0"/>
                        </a:rPr>
                        <a:t> </a:t>
                      </a:r>
                      <a:endParaRPr lang="en-US" sz="3200"/>
                    </a:p>
                  </a:txBody>
                  <a:tcPr anchor="b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243" name="Text Box 3242"/>
          <p:cNvSpPr txBox="1"/>
          <p:nvPr/>
        </p:nvSpPr>
        <p:spPr>
          <a:xfrm>
            <a:off x="827088" y="3284538"/>
            <a:ext cx="863600" cy="57943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sz="3200" b="1"/>
              <a:t>3</a:t>
            </a:r>
            <a:endParaRPr sz="3200" b="1"/>
          </a:p>
        </p:txBody>
      </p:sp>
      <p:sp>
        <p:nvSpPr>
          <p:cNvPr id="3244" name="Text Box 3243"/>
          <p:cNvSpPr txBox="1"/>
          <p:nvPr/>
        </p:nvSpPr>
        <p:spPr>
          <a:xfrm>
            <a:off x="2124075" y="3284538"/>
            <a:ext cx="863600" cy="57943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sz="3200" b="1"/>
              <a:t> 27</a:t>
            </a:r>
            <a:endParaRPr sz="3200" b="1"/>
          </a:p>
        </p:txBody>
      </p:sp>
      <p:sp>
        <p:nvSpPr>
          <p:cNvPr id="3245" name="Text Box 3244"/>
          <p:cNvSpPr txBox="1"/>
          <p:nvPr/>
        </p:nvSpPr>
        <p:spPr>
          <a:xfrm>
            <a:off x="3635375" y="3284538"/>
            <a:ext cx="863600" cy="57943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sz="3200" b="1"/>
              <a:t> - 6</a:t>
            </a:r>
            <a:endParaRPr sz="3200" b="1"/>
          </a:p>
        </p:txBody>
      </p:sp>
      <p:sp>
        <p:nvSpPr>
          <p:cNvPr id="3246" name="Text Box 3245"/>
          <p:cNvSpPr txBox="1"/>
          <p:nvPr/>
        </p:nvSpPr>
        <p:spPr>
          <a:xfrm>
            <a:off x="5292725" y="3213100"/>
            <a:ext cx="863600" cy="5794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sz="3200" b="1"/>
              <a:t>+1</a:t>
            </a:r>
            <a:endParaRPr sz="3200" b="1"/>
          </a:p>
        </p:txBody>
      </p:sp>
      <p:sp>
        <p:nvSpPr>
          <p:cNvPr id="3247" name="Text Box 3246"/>
          <p:cNvSpPr txBox="1"/>
          <p:nvPr/>
        </p:nvSpPr>
        <p:spPr>
          <a:xfrm>
            <a:off x="6659563" y="3213100"/>
            <a:ext cx="863600" cy="5794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sz="3200" b="1"/>
              <a:t>22</a:t>
            </a:r>
            <a:endParaRPr sz="3200" b="1"/>
          </a:p>
        </p:txBody>
      </p:sp>
      <p:sp>
        <p:nvSpPr>
          <p:cNvPr id="3248" name="Text Box 3247"/>
          <p:cNvSpPr txBox="1"/>
          <p:nvPr/>
        </p:nvSpPr>
        <p:spPr>
          <a:xfrm>
            <a:off x="7956550" y="3141663"/>
            <a:ext cx="863600" cy="57943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sz="3200" b="1">
                <a:solidFill>
                  <a:srgbClr val="FF0000"/>
                </a:solidFill>
              </a:rPr>
              <a:t>H</a:t>
            </a:r>
            <a:endParaRPr sz="3200" b="1">
              <a:solidFill>
                <a:srgbClr val="FF0000"/>
              </a:solidFill>
            </a:endParaRPr>
          </a:p>
        </p:txBody>
      </p:sp>
      <p:sp>
        <p:nvSpPr>
          <p:cNvPr id="3249" name="Text Box 3248"/>
          <p:cNvSpPr txBox="1"/>
          <p:nvPr/>
        </p:nvSpPr>
        <p:spPr>
          <a:xfrm>
            <a:off x="1835150" y="260350"/>
            <a:ext cx="5473700" cy="579438"/>
          </a:xfrm>
          <a:prstGeom prst="rect">
            <a:avLst/>
          </a:prstGeom>
          <a:solidFill>
            <a:schemeClr val="accent1"/>
          </a:solidFill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sz="3200"/>
              <a:t>Solve x</a:t>
            </a:r>
            <a:r>
              <a:rPr sz="3200" baseline="30000"/>
              <a:t>3</a:t>
            </a:r>
            <a:r>
              <a:rPr sz="3200"/>
              <a:t> -2x +1 = 11</a:t>
            </a:r>
            <a:endParaRPr sz="32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32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43" grpId="0"/>
      <p:bldP spid="3244" grpId="0"/>
      <p:bldP spid="3245" grpId="0"/>
      <p:bldP spid="3246" grpId="0"/>
      <p:bldP spid="3247" grpId="0"/>
      <p:bldP spid="324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aphicFrame>
        <p:nvGraphicFramePr>
          <p:cNvPr id="4099" name="Table 4098"/>
          <p:cNvGraphicFramePr/>
          <p:nvPr/>
        </p:nvGraphicFramePr>
        <p:xfrm>
          <a:off x="323850" y="1397000"/>
          <a:ext cx="8640763" cy="952500"/>
        </p:xfrm>
        <a:graphic>
          <a:graphicData uri="http://schemas.openxmlformats.org/drawingml/2006/table">
            <a:tbl>
              <a:tblPr/>
              <a:tblGrid>
                <a:gridCol w="1584325"/>
                <a:gridCol w="1439863"/>
                <a:gridCol w="1511300"/>
                <a:gridCol w="1512887"/>
                <a:gridCol w="1512888"/>
                <a:gridCol w="1079500"/>
              </a:tblGrid>
              <a:tr h="952500"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t>x</a:t>
                      </a:r>
                      <a:endParaRPr lang="en-US"/>
                    </a:p>
                  </a:txBody>
                  <a:tcPr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t>x</a:t>
                      </a:r>
                      <a:r>
                        <a:rPr baseline="30000"/>
                        <a:t>3</a:t>
                      </a:r>
                      <a:endParaRPr lang="en-US" baseline="30000"/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t>-2x</a:t>
                      </a:r>
                      <a:endParaRPr lang="en-US"/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t>+1</a:t>
                      </a:r>
                      <a:endParaRPr lang="en-US"/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t>X</a:t>
                      </a:r>
                      <a:r>
                        <a:rPr baseline="30000"/>
                        <a:t>3</a:t>
                      </a:r>
                      <a:r>
                        <a:t>-2x+1</a:t>
                      </a:r>
                      <a:endParaRPr lang="en-US"/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t>High/Low</a:t>
                      </a:r>
                      <a:endParaRPr lang="en-US"/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4115" name="Table 4114"/>
          <p:cNvGraphicFramePr/>
          <p:nvPr/>
        </p:nvGraphicFramePr>
        <p:xfrm>
          <a:off x="323850" y="2349500"/>
          <a:ext cx="8640763" cy="1584325"/>
        </p:xfrm>
        <a:graphic>
          <a:graphicData uri="http://schemas.openxmlformats.org/drawingml/2006/table">
            <a:tbl>
              <a:tblPr/>
              <a:tblGrid>
                <a:gridCol w="1511300"/>
                <a:gridCol w="1511300"/>
                <a:gridCol w="1512888"/>
                <a:gridCol w="1511300"/>
                <a:gridCol w="1511300"/>
                <a:gridCol w="1082675"/>
              </a:tblGrid>
              <a:tr h="792163"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 algn="ctr" fontAlgn="b">
                        <a:spcBef>
                          <a:spcPct val="0"/>
                        </a:spcBef>
                        <a:buNone/>
                      </a:pPr>
                      <a:r>
                        <a:rPr sz="3200" b="1">
                          <a:cs typeface="Arial" panose="020B0604020202020204" pitchFamily="34" charset="0"/>
                        </a:rPr>
                        <a:t>1</a:t>
                      </a:r>
                      <a:endParaRPr lang="en-US" sz="3200"/>
                    </a:p>
                  </a:txBody>
                  <a:tcPr anchor="b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 algn="ctr" fontAlgn="b">
                        <a:spcBef>
                          <a:spcPct val="0"/>
                        </a:spcBef>
                        <a:buNone/>
                      </a:pPr>
                      <a:r>
                        <a:rPr sz="3200" b="1">
                          <a:cs typeface="Arial" panose="020B0604020202020204" pitchFamily="34" charset="0"/>
                        </a:rPr>
                        <a:t>1</a:t>
                      </a:r>
                      <a:endParaRPr lang="en-US" sz="3200"/>
                    </a:p>
                  </a:txBody>
                  <a:tcPr anchor="b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 algn="ctr" fontAlgn="b">
                        <a:spcBef>
                          <a:spcPct val="0"/>
                        </a:spcBef>
                        <a:buNone/>
                      </a:pPr>
                      <a:r>
                        <a:rPr sz="3200" b="1">
                          <a:cs typeface="Arial" panose="020B0604020202020204" pitchFamily="34" charset="0"/>
                        </a:rPr>
                        <a:t>-2</a:t>
                      </a:r>
                      <a:endParaRPr lang="en-US" sz="3200"/>
                    </a:p>
                  </a:txBody>
                  <a:tcPr anchor="b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 algn="ctr" fontAlgn="b">
                        <a:spcBef>
                          <a:spcPct val="0"/>
                        </a:spcBef>
                        <a:buNone/>
                      </a:pPr>
                      <a:r>
                        <a:rPr sz="3200" b="1">
                          <a:cs typeface="Arial" panose="020B0604020202020204" pitchFamily="34" charset="0"/>
                        </a:rPr>
                        <a:t>+1</a:t>
                      </a:r>
                      <a:endParaRPr lang="en-US" sz="3200"/>
                    </a:p>
                  </a:txBody>
                  <a:tcPr anchor="b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 algn="ctr" fontAlgn="b">
                        <a:spcBef>
                          <a:spcPct val="0"/>
                        </a:spcBef>
                        <a:buNone/>
                      </a:pPr>
                      <a:r>
                        <a:rPr sz="3200" b="1">
                          <a:cs typeface="Arial" panose="020B0604020202020204" pitchFamily="34" charset="0"/>
                        </a:rPr>
                        <a:t>0</a:t>
                      </a:r>
                      <a:endParaRPr lang="en-US" sz="3200"/>
                    </a:p>
                  </a:txBody>
                  <a:tcPr anchor="b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 fontAlgn="b">
                        <a:spcBef>
                          <a:spcPct val="0"/>
                        </a:spcBef>
                        <a:buNone/>
                      </a:pPr>
                      <a:r>
                        <a:rPr sz="3200">
                          <a:cs typeface="Arial" panose="020B0604020202020204" pitchFamily="34" charset="0"/>
                        </a:rPr>
                        <a:t>  </a:t>
                      </a:r>
                      <a:r>
                        <a:rPr sz="3200" b="1">
                          <a:solidFill>
                            <a:srgbClr val="FF0000"/>
                          </a:solidFill>
                          <a:cs typeface="Arial" panose="020B0604020202020204" pitchFamily="34" charset="0"/>
                        </a:rPr>
                        <a:t>L</a:t>
                      </a:r>
                      <a:endParaRPr lang="en-US" sz="3200" b="1">
                        <a:solidFill>
                          <a:srgbClr val="FF0000"/>
                        </a:solidFill>
                      </a:endParaRPr>
                    </a:p>
                  </a:txBody>
                  <a:tcPr anchor="b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92162"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 algn="ctr" fontAlgn="b">
                        <a:spcBef>
                          <a:spcPct val="0"/>
                        </a:spcBef>
                        <a:buNone/>
                      </a:pPr>
                      <a:r>
                        <a:rPr sz="3200" b="1">
                          <a:cs typeface="Arial" panose="020B0604020202020204" pitchFamily="34" charset="0"/>
                        </a:rPr>
                        <a:t> </a:t>
                      </a:r>
                      <a:endParaRPr lang="en-US" sz="3200"/>
                    </a:p>
                  </a:txBody>
                  <a:tcPr anchor="b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 algn="ctr" fontAlgn="b">
                        <a:spcBef>
                          <a:spcPct val="0"/>
                        </a:spcBef>
                        <a:buNone/>
                      </a:pPr>
                      <a:r>
                        <a:rPr sz="3200" b="1">
                          <a:cs typeface="Arial" panose="020B0604020202020204" pitchFamily="34" charset="0"/>
                        </a:rPr>
                        <a:t> </a:t>
                      </a:r>
                      <a:endParaRPr lang="en-US" sz="3200"/>
                    </a:p>
                  </a:txBody>
                  <a:tcPr anchor="b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 algn="ctr" fontAlgn="b">
                        <a:spcBef>
                          <a:spcPct val="0"/>
                        </a:spcBef>
                        <a:buNone/>
                      </a:pPr>
                      <a:r>
                        <a:rPr sz="3200" b="1">
                          <a:cs typeface="Arial" panose="020B0604020202020204" pitchFamily="34" charset="0"/>
                        </a:rPr>
                        <a:t> </a:t>
                      </a:r>
                      <a:endParaRPr lang="en-US" sz="3200"/>
                    </a:p>
                  </a:txBody>
                  <a:tcPr anchor="b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 algn="ctr" fontAlgn="b">
                        <a:spcBef>
                          <a:spcPct val="0"/>
                        </a:spcBef>
                        <a:buNone/>
                      </a:pPr>
                      <a:r>
                        <a:rPr sz="3200" b="1">
                          <a:cs typeface="Arial" panose="020B0604020202020204" pitchFamily="34" charset="0"/>
                        </a:rPr>
                        <a:t> </a:t>
                      </a:r>
                      <a:endParaRPr lang="en-US" sz="3200"/>
                    </a:p>
                  </a:txBody>
                  <a:tcPr anchor="b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 algn="ctr" fontAlgn="b">
                        <a:spcBef>
                          <a:spcPct val="0"/>
                        </a:spcBef>
                        <a:buNone/>
                      </a:pPr>
                      <a:r>
                        <a:rPr sz="3200" b="1">
                          <a:cs typeface="Arial" panose="020B0604020202020204" pitchFamily="34" charset="0"/>
                        </a:rPr>
                        <a:t> </a:t>
                      </a:r>
                      <a:endParaRPr lang="en-US" sz="3200"/>
                    </a:p>
                  </a:txBody>
                  <a:tcPr anchor="b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 fontAlgn="b">
                        <a:spcBef>
                          <a:spcPct val="0"/>
                        </a:spcBef>
                        <a:buNone/>
                      </a:pPr>
                      <a:r>
                        <a:rPr sz="3200">
                          <a:cs typeface="Arial" panose="020B0604020202020204" pitchFamily="34" charset="0"/>
                        </a:rPr>
                        <a:t> </a:t>
                      </a:r>
                      <a:endParaRPr lang="en-US" sz="3200"/>
                    </a:p>
                  </a:txBody>
                  <a:tcPr anchor="b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138" name="Text Box 4137"/>
          <p:cNvSpPr txBox="1"/>
          <p:nvPr/>
        </p:nvSpPr>
        <p:spPr>
          <a:xfrm>
            <a:off x="827088" y="3284538"/>
            <a:ext cx="863600" cy="57943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sz="3200" b="1"/>
              <a:t>3</a:t>
            </a:r>
            <a:endParaRPr sz="3200" b="1"/>
          </a:p>
        </p:txBody>
      </p:sp>
      <p:sp>
        <p:nvSpPr>
          <p:cNvPr id="4139" name="Text Box 4138"/>
          <p:cNvSpPr txBox="1"/>
          <p:nvPr/>
        </p:nvSpPr>
        <p:spPr>
          <a:xfrm>
            <a:off x="2051050" y="3284538"/>
            <a:ext cx="863600" cy="57943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sz="3200" b="1"/>
              <a:t> 27</a:t>
            </a:r>
            <a:endParaRPr sz="3200" b="1"/>
          </a:p>
        </p:txBody>
      </p:sp>
      <p:sp>
        <p:nvSpPr>
          <p:cNvPr id="4140" name="Text Box 4139"/>
          <p:cNvSpPr txBox="1"/>
          <p:nvPr/>
        </p:nvSpPr>
        <p:spPr>
          <a:xfrm>
            <a:off x="3635375" y="3284538"/>
            <a:ext cx="863600" cy="57943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sz="3200" b="1"/>
              <a:t> - 6</a:t>
            </a:r>
            <a:endParaRPr sz="3200" b="1"/>
          </a:p>
        </p:txBody>
      </p:sp>
      <p:sp>
        <p:nvSpPr>
          <p:cNvPr id="4141" name="Text Box 4140"/>
          <p:cNvSpPr txBox="1"/>
          <p:nvPr/>
        </p:nvSpPr>
        <p:spPr>
          <a:xfrm>
            <a:off x="5292725" y="3213100"/>
            <a:ext cx="863600" cy="5794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sz="3200" b="1"/>
              <a:t>+1</a:t>
            </a:r>
            <a:endParaRPr sz="3200" b="1"/>
          </a:p>
        </p:txBody>
      </p:sp>
      <p:sp>
        <p:nvSpPr>
          <p:cNvPr id="4142" name="Text Box 4141"/>
          <p:cNvSpPr txBox="1"/>
          <p:nvPr/>
        </p:nvSpPr>
        <p:spPr>
          <a:xfrm>
            <a:off x="6659563" y="3213100"/>
            <a:ext cx="863600" cy="5794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sz="3200" b="1"/>
              <a:t>22</a:t>
            </a:r>
            <a:endParaRPr sz="3200" b="1"/>
          </a:p>
        </p:txBody>
      </p:sp>
      <p:sp>
        <p:nvSpPr>
          <p:cNvPr id="4143" name="Text Box 4142"/>
          <p:cNvSpPr txBox="1"/>
          <p:nvPr/>
        </p:nvSpPr>
        <p:spPr>
          <a:xfrm>
            <a:off x="8027988" y="3284538"/>
            <a:ext cx="863600" cy="57943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sz="3200" b="1">
                <a:solidFill>
                  <a:srgbClr val="FF0000"/>
                </a:solidFill>
              </a:rPr>
              <a:t>H</a:t>
            </a:r>
            <a:endParaRPr sz="3200" b="1">
              <a:solidFill>
                <a:srgbClr val="FF0000"/>
              </a:solidFill>
            </a:endParaRPr>
          </a:p>
        </p:txBody>
      </p:sp>
      <p:graphicFrame>
        <p:nvGraphicFramePr>
          <p:cNvPr id="4177" name="Table 4176"/>
          <p:cNvGraphicFramePr/>
          <p:nvPr/>
        </p:nvGraphicFramePr>
        <p:xfrm>
          <a:off x="323850" y="3933825"/>
          <a:ext cx="8640763" cy="863600"/>
        </p:xfrm>
        <a:graphic>
          <a:graphicData uri="http://schemas.openxmlformats.org/drawingml/2006/table">
            <a:tbl>
              <a:tblPr/>
              <a:tblGrid>
                <a:gridCol w="1511300"/>
                <a:gridCol w="1511300"/>
                <a:gridCol w="1512888"/>
                <a:gridCol w="1511300"/>
                <a:gridCol w="1511300"/>
                <a:gridCol w="1082675"/>
              </a:tblGrid>
              <a:tr h="863600"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 algn="ctr" fontAlgn="b">
                        <a:spcBef>
                          <a:spcPct val="0"/>
                        </a:spcBef>
                        <a:buNone/>
                      </a:pPr>
                      <a:r>
                        <a:rPr sz="1000" b="1">
                          <a:cs typeface="Arial" panose="020B0604020202020204" pitchFamily="34" charset="0"/>
                        </a:rPr>
                        <a:t> </a:t>
                      </a:r>
                      <a:endParaRPr lang="en-US" sz="1800"/>
                    </a:p>
                  </a:txBody>
                  <a:tcPr anchor="b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 algn="ctr" fontAlgn="b">
                        <a:spcBef>
                          <a:spcPct val="0"/>
                        </a:spcBef>
                        <a:buNone/>
                      </a:pPr>
                      <a:r>
                        <a:rPr sz="1000" b="1">
                          <a:cs typeface="Arial" panose="020B0604020202020204" pitchFamily="34" charset="0"/>
                        </a:rPr>
                        <a:t> </a:t>
                      </a:r>
                      <a:endParaRPr lang="en-US" sz="1800"/>
                    </a:p>
                  </a:txBody>
                  <a:tcPr anchor="b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 algn="ctr" fontAlgn="b">
                        <a:spcBef>
                          <a:spcPct val="0"/>
                        </a:spcBef>
                        <a:buNone/>
                      </a:pPr>
                      <a:r>
                        <a:rPr sz="1000" b="1">
                          <a:cs typeface="Arial" panose="020B0604020202020204" pitchFamily="34" charset="0"/>
                        </a:rPr>
                        <a:t> </a:t>
                      </a:r>
                      <a:endParaRPr lang="en-US" sz="1800"/>
                    </a:p>
                  </a:txBody>
                  <a:tcPr anchor="b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 algn="ctr" fontAlgn="b">
                        <a:spcBef>
                          <a:spcPct val="0"/>
                        </a:spcBef>
                        <a:buNone/>
                      </a:pPr>
                      <a:r>
                        <a:rPr sz="1000" b="1">
                          <a:cs typeface="Arial" panose="020B0604020202020204" pitchFamily="34" charset="0"/>
                        </a:rPr>
                        <a:t> </a:t>
                      </a:r>
                      <a:endParaRPr lang="en-US" sz="1800"/>
                    </a:p>
                  </a:txBody>
                  <a:tcPr anchor="b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 algn="ctr" fontAlgn="b">
                        <a:spcBef>
                          <a:spcPct val="0"/>
                        </a:spcBef>
                        <a:buNone/>
                      </a:pPr>
                      <a:r>
                        <a:rPr sz="1000" b="1">
                          <a:cs typeface="Arial" panose="020B0604020202020204" pitchFamily="34" charset="0"/>
                        </a:rPr>
                        <a:t> </a:t>
                      </a:r>
                      <a:endParaRPr lang="en-US" sz="1800"/>
                    </a:p>
                  </a:txBody>
                  <a:tcPr anchor="b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 fontAlgn="b">
                        <a:spcBef>
                          <a:spcPct val="0"/>
                        </a:spcBef>
                        <a:buNone/>
                      </a:pPr>
                      <a:r>
                        <a:rPr sz="1000">
                          <a:cs typeface="Arial" panose="020B0604020202020204" pitchFamily="34" charset="0"/>
                        </a:rPr>
                        <a:t> </a:t>
                      </a:r>
                      <a:endParaRPr lang="en-US" sz="1800"/>
                    </a:p>
                  </a:txBody>
                  <a:tcPr anchor="b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178" name="Text Box 4177"/>
          <p:cNvSpPr txBox="1"/>
          <p:nvPr/>
        </p:nvSpPr>
        <p:spPr>
          <a:xfrm>
            <a:off x="755650" y="4005263"/>
            <a:ext cx="792163" cy="57943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sz="3200" b="1"/>
              <a:t>2</a:t>
            </a:r>
            <a:endParaRPr sz="3200" b="1"/>
          </a:p>
        </p:txBody>
      </p:sp>
      <p:sp>
        <p:nvSpPr>
          <p:cNvPr id="4213" name="Text Box 4212"/>
          <p:cNvSpPr txBox="1"/>
          <p:nvPr/>
        </p:nvSpPr>
        <p:spPr>
          <a:xfrm>
            <a:off x="2051050" y="4076700"/>
            <a:ext cx="1079500" cy="5794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sz="3200" b="1"/>
              <a:t>  8</a:t>
            </a:r>
            <a:endParaRPr sz="3200" b="1"/>
          </a:p>
        </p:txBody>
      </p:sp>
      <p:sp>
        <p:nvSpPr>
          <p:cNvPr id="4214" name="Text Box 4213"/>
          <p:cNvSpPr txBox="1"/>
          <p:nvPr/>
        </p:nvSpPr>
        <p:spPr>
          <a:xfrm>
            <a:off x="3492500" y="4076700"/>
            <a:ext cx="1079500" cy="5794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sz="3200" b="1"/>
              <a:t> - 4</a:t>
            </a:r>
            <a:endParaRPr sz="3200" b="1"/>
          </a:p>
        </p:txBody>
      </p:sp>
      <p:sp>
        <p:nvSpPr>
          <p:cNvPr id="4215" name="Text Box 4214"/>
          <p:cNvSpPr txBox="1"/>
          <p:nvPr/>
        </p:nvSpPr>
        <p:spPr>
          <a:xfrm>
            <a:off x="5076825" y="4076700"/>
            <a:ext cx="1079500" cy="5794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sz="3200" b="1"/>
              <a:t>  +1</a:t>
            </a:r>
            <a:endParaRPr sz="3200" b="1"/>
          </a:p>
        </p:txBody>
      </p:sp>
      <p:sp>
        <p:nvSpPr>
          <p:cNvPr id="4216" name="Text Box 4215"/>
          <p:cNvSpPr txBox="1"/>
          <p:nvPr/>
        </p:nvSpPr>
        <p:spPr>
          <a:xfrm>
            <a:off x="6732588" y="4076700"/>
            <a:ext cx="792162" cy="5794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sz="3200" b="1"/>
              <a:t>5</a:t>
            </a:r>
            <a:endParaRPr sz="3200" b="1"/>
          </a:p>
        </p:txBody>
      </p:sp>
      <p:sp>
        <p:nvSpPr>
          <p:cNvPr id="4217" name="Text Box 4216"/>
          <p:cNvSpPr txBox="1"/>
          <p:nvPr/>
        </p:nvSpPr>
        <p:spPr>
          <a:xfrm>
            <a:off x="8101013" y="4076700"/>
            <a:ext cx="647700" cy="5794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sz="3200" b="1">
                <a:solidFill>
                  <a:srgbClr val="FF0000"/>
                </a:solidFill>
              </a:rPr>
              <a:t>L</a:t>
            </a:r>
            <a:endParaRPr sz="3200" b="1">
              <a:solidFill>
                <a:srgbClr val="FF0000"/>
              </a:solidFill>
            </a:endParaRPr>
          </a:p>
        </p:txBody>
      </p:sp>
      <p:sp>
        <p:nvSpPr>
          <p:cNvPr id="4218" name="Text Box 4217"/>
          <p:cNvSpPr txBox="1"/>
          <p:nvPr/>
        </p:nvSpPr>
        <p:spPr>
          <a:xfrm>
            <a:off x="1835150" y="260350"/>
            <a:ext cx="5473700" cy="579438"/>
          </a:xfrm>
          <a:prstGeom prst="rect">
            <a:avLst/>
          </a:prstGeom>
          <a:solidFill>
            <a:schemeClr val="accent1"/>
          </a:solidFill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sz="3200"/>
              <a:t>Solve x</a:t>
            </a:r>
            <a:r>
              <a:rPr sz="3200" baseline="30000"/>
              <a:t>3</a:t>
            </a:r>
            <a:r>
              <a:rPr sz="3200"/>
              <a:t> -2x +1 = 11</a:t>
            </a:r>
            <a:endParaRPr sz="32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2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42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2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42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42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78" grpId="0"/>
      <p:bldP spid="4213" grpId="0"/>
      <p:bldP spid="4214" grpId="0"/>
      <p:bldP spid="4215" grpId="0"/>
      <p:bldP spid="4216" grpId="0"/>
      <p:bldP spid="421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aphicFrame>
        <p:nvGraphicFramePr>
          <p:cNvPr id="5123" name="Table 5122"/>
          <p:cNvGraphicFramePr/>
          <p:nvPr/>
        </p:nvGraphicFramePr>
        <p:xfrm>
          <a:off x="323850" y="1397000"/>
          <a:ext cx="8640763" cy="952500"/>
        </p:xfrm>
        <a:graphic>
          <a:graphicData uri="http://schemas.openxmlformats.org/drawingml/2006/table">
            <a:tbl>
              <a:tblPr/>
              <a:tblGrid>
                <a:gridCol w="1584325"/>
                <a:gridCol w="1439863"/>
                <a:gridCol w="1511300"/>
                <a:gridCol w="1512887"/>
                <a:gridCol w="1512888"/>
                <a:gridCol w="1079500"/>
              </a:tblGrid>
              <a:tr h="952500"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t>x</a:t>
                      </a:r>
                      <a:endParaRPr lang="en-US"/>
                    </a:p>
                  </a:txBody>
                  <a:tcPr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t>x</a:t>
                      </a:r>
                      <a:r>
                        <a:rPr baseline="30000"/>
                        <a:t>3</a:t>
                      </a:r>
                      <a:endParaRPr lang="en-US" baseline="30000"/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t>-2x</a:t>
                      </a:r>
                      <a:endParaRPr lang="en-US"/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t>+1</a:t>
                      </a:r>
                      <a:endParaRPr lang="en-US"/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t>X</a:t>
                      </a:r>
                      <a:r>
                        <a:rPr baseline="30000"/>
                        <a:t>3</a:t>
                      </a:r>
                      <a:r>
                        <a:t>-2x+1</a:t>
                      </a:r>
                      <a:endParaRPr lang="en-US"/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t>High/Low</a:t>
                      </a:r>
                      <a:endParaRPr lang="en-US"/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5190" name="Table 5189"/>
          <p:cNvGraphicFramePr/>
          <p:nvPr/>
        </p:nvGraphicFramePr>
        <p:xfrm>
          <a:off x="323850" y="2349500"/>
          <a:ext cx="8640763" cy="1584325"/>
        </p:xfrm>
        <a:graphic>
          <a:graphicData uri="http://schemas.openxmlformats.org/drawingml/2006/table">
            <a:tbl>
              <a:tblPr/>
              <a:tblGrid>
                <a:gridCol w="1511300"/>
                <a:gridCol w="1511300"/>
                <a:gridCol w="1512888"/>
                <a:gridCol w="1511300"/>
                <a:gridCol w="1511300"/>
                <a:gridCol w="1082675"/>
              </a:tblGrid>
              <a:tr h="792163"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 algn="ctr" fontAlgn="b">
                        <a:spcBef>
                          <a:spcPct val="0"/>
                        </a:spcBef>
                        <a:buNone/>
                      </a:pPr>
                      <a:r>
                        <a:rPr sz="3200" b="1">
                          <a:cs typeface="Arial" panose="020B0604020202020204" pitchFamily="34" charset="0"/>
                        </a:rPr>
                        <a:t>1</a:t>
                      </a:r>
                      <a:endParaRPr lang="en-US" sz="3200"/>
                    </a:p>
                  </a:txBody>
                  <a:tcPr anchor="b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 algn="ctr" fontAlgn="b">
                        <a:spcBef>
                          <a:spcPct val="0"/>
                        </a:spcBef>
                        <a:buNone/>
                      </a:pPr>
                      <a:r>
                        <a:rPr sz="3200" b="1">
                          <a:cs typeface="Arial" panose="020B0604020202020204" pitchFamily="34" charset="0"/>
                        </a:rPr>
                        <a:t>1</a:t>
                      </a:r>
                      <a:endParaRPr lang="en-US" sz="3200"/>
                    </a:p>
                  </a:txBody>
                  <a:tcPr anchor="b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 algn="ctr" fontAlgn="b">
                        <a:spcBef>
                          <a:spcPct val="0"/>
                        </a:spcBef>
                        <a:buNone/>
                      </a:pPr>
                      <a:r>
                        <a:rPr sz="3200" b="1">
                          <a:cs typeface="Arial" panose="020B0604020202020204" pitchFamily="34" charset="0"/>
                        </a:rPr>
                        <a:t>-2</a:t>
                      </a:r>
                      <a:endParaRPr lang="en-US" sz="3200"/>
                    </a:p>
                  </a:txBody>
                  <a:tcPr anchor="b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 algn="ctr" fontAlgn="b">
                        <a:spcBef>
                          <a:spcPct val="0"/>
                        </a:spcBef>
                        <a:buNone/>
                      </a:pPr>
                      <a:r>
                        <a:rPr sz="3200" b="1">
                          <a:cs typeface="Arial" panose="020B0604020202020204" pitchFamily="34" charset="0"/>
                        </a:rPr>
                        <a:t>+1</a:t>
                      </a:r>
                      <a:endParaRPr lang="en-US" sz="3200"/>
                    </a:p>
                  </a:txBody>
                  <a:tcPr anchor="b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 algn="ctr" fontAlgn="b">
                        <a:spcBef>
                          <a:spcPct val="0"/>
                        </a:spcBef>
                        <a:buNone/>
                      </a:pPr>
                      <a:r>
                        <a:rPr sz="3200" b="1">
                          <a:cs typeface="Arial" panose="020B0604020202020204" pitchFamily="34" charset="0"/>
                        </a:rPr>
                        <a:t>0</a:t>
                      </a:r>
                      <a:endParaRPr lang="en-US" sz="3200"/>
                    </a:p>
                  </a:txBody>
                  <a:tcPr anchor="b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 fontAlgn="b">
                        <a:spcBef>
                          <a:spcPct val="0"/>
                        </a:spcBef>
                        <a:buNone/>
                      </a:pPr>
                      <a:r>
                        <a:rPr sz="3200">
                          <a:cs typeface="Arial" panose="020B0604020202020204" pitchFamily="34" charset="0"/>
                        </a:rPr>
                        <a:t>  </a:t>
                      </a:r>
                      <a:r>
                        <a:rPr sz="3200" b="1">
                          <a:solidFill>
                            <a:srgbClr val="FF0000"/>
                          </a:solidFill>
                          <a:cs typeface="Arial" panose="020B0604020202020204" pitchFamily="34" charset="0"/>
                        </a:rPr>
                        <a:t>L</a:t>
                      </a:r>
                      <a:endParaRPr lang="en-US" sz="3200" b="1">
                        <a:solidFill>
                          <a:srgbClr val="FF0000"/>
                        </a:solidFill>
                      </a:endParaRPr>
                    </a:p>
                  </a:txBody>
                  <a:tcPr anchor="b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92162"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 algn="ctr" fontAlgn="b">
                        <a:spcBef>
                          <a:spcPct val="0"/>
                        </a:spcBef>
                        <a:buNone/>
                      </a:pPr>
                      <a:r>
                        <a:rPr sz="3200" b="1">
                          <a:cs typeface="Arial" panose="020B0604020202020204" pitchFamily="34" charset="0"/>
                        </a:rPr>
                        <a:t> </a:t>
                      </a:r>
                      <a:endParaRPr lang="en-US" sz="3200"/>
                    </a:p>
                  </a:txBody>
                  <a:tcPr anchor="b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 algn="ctr" fontAlgn="b">
                        <a:spcBef>
                          <a:spcPct val="0"/>
                        </a:spcBef>
                        <a:buNone/>
                      </a:pPr>
                      <a:r>
                        <a:rPr sz="3200" b="1">
                          <a:cs typeface="Arial" panose="020B0604020202020204" pitchFamily="34" charset="0"/>
                        </a:rPr>
                        <a:t> </a:t>
                      </a:r>
                      <a:endParaRPr lang="en-US" sz="3200"/>
                    </a:p>
                  </a:txBody>
                  <a:tcPr anchor="b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 algn="ctr" fontAlgn="b">
                        <a:spcBef>
                          <a:spcPct val="0"/>
                        </a:spcBef>
                        <a:buNone/>
                      </a:pPr>
                      <a:r>
                        <a:rPr sz="3200" b="1">
                          <a:cs typeface="Arial" panose="020B0604020202020204" pitchFamily="34" charset="0"/>
                        </a:rPr>
                        <a:t> </a:t>
                      </a:r>
                      <a:endParaRPr lang="en-US" sz="3200"/>
                    </a:p>
                  </a:txBody>
                  <a:tcPr anchor="b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 algn="ctr" fontAlgn="b">
                        <a:spcBef>
                          <a:spcPct val="0"/>
                        </a:spcBef>
                        <a:buNone/>
                      </a:pPr>
                      <a:r>
                        <a:rPr sz="3200" b="1">
                          <a:cs typeface="Arial" panose="020B0604020202020204" pitchFamily="34" charset="0"/>
                        </a:rPr>
                        <a:t> </a:t>
                      </a:r>
                      <a:endParaRPr lang="en-US" sz="3200"/>
                    </a:p>
                  </a:txBody>
                  <a:tcPr anchor="b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 algn="ctr" fontAlgn="b">
                        <a:spcBef>
                          <a:spcPct val="0"/>
                        </a:spcBef>
                        <a:buNone/>
                      </a:pPr>
                      <a:r>
                        <a:rPr sz="3200" b="1">
                          <a:cs typeface="Arial" panose="020B0604020202020204" pitchFamily="34" charset="0"/>
                        </a:rPr>
                        <a:t> </a:t>
                      </a:r>
                      <a:endParaRPr lang="en-US" sz="3200"/>
                    </a:p>
                  </a:txBody>
                  <a:tcPr anchor="b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 fontAlgn="b">
                        <a:spcBef>
                          <a:spcPct val="0"/>
                        </a:spcBef>
                        <a:buNone/>
                      </a:pPr>
                      <a:r>
                        <a:rPr sz="3200">
                          <a:cs typeface="Arial" panose="020B0604020202020204" pitchFamily="34" charset="0"/>
                        </a:rPr>
                        <a:t> </a:t>
                      </a:r>
                      <a:endParaRPr lang="en-US" sz="3200"/>
                    </a:p>
                  </a:txBody>
                  <a:tcPr anchor="b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162" name="Text Box 5161"/>
          <p:cNvSpPr txBox="1"/>
          <p:nvPr/>
        </p:nvSpPr>
        <p:spPr>
          <a:xfrm>
            <a:off x="827088" y="3284538"/>
            <a:ext cx="863600" cy="57943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sz="3200" b="1"/>
              <a:t>3</a:t>
            </a:r>
            <a:endParaRPr sz="3200" b="1"/>
          </a:p>
        </p:txBody>
      </p:sp>
      <p:sp>
        <p:nvSpPr>
          <p:cNvPr id="5163" name="Text Box 5162"/>
          <p:cNvSpPr txBox="1"/>
          <p:nvPr/>
        </p:nvSpPr>
        <p:spPr>
          <a:xfrm>
            <a:off x="2195513" y="3284538"/>
            <a:ext cx="863600" cy="57943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sz="3200" b="1"/>
              <a:t>27</a:t>
            </a:r>
            <a:endParaRPr sz="3200" b="1"/>
          </a:p>
        </p:txBody>
      </p:sp>
      <p:sp>
        <p:nvSpPr>
          <p:cNvPr id="5164" name="Text Box 5163"/>
          <p:cNvSpPr txBox="1"/>
          <p:nvPr/>
        </p:nvSpPr>
        <p:spPr>
          <a:xfrm>
            <a:off x="3635375" y="3284538"/>
            <a:ext cx="863600" cy="57943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sz="3200" b="1"/>
              <a:t>- 6</a:t>
            </a:r>
            <a:endParaRPr sz="3200" b="1"/>
          </a:p>
        </p:txBody>
      </p:sp>
      <p:sp>
        <p:nvSpPr>
          <p:cNvPr id="5165" name="Text Box 5164"/>
          <p:cNvSpPr txBox="1"/>
          <p:nvPr/>
        </p:nvSpPr>
        <p:spPr>
          <a:xfrm>
            <a:off x="5219700" y="3213100"/>
            <a:ext cx="863600" cy="5794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sz="3200" b="1"/>
              <a:t>+1</a:t>
            </a:r>
            <a:endParaRPr sz="3200" b="1"/>
          </a:p>
        </p:txBody>
      </p:sp>
      <p:sp>
        <p:nvSpPr>
          <p:cNvPr id="5166" name="Text Box 5165"/>
          <p:cNvSpPr txBox="1"/>
          <p:nvPr/>
        </p:nvSpPr>
        <p:spPr>
          <a:xfrm>
            <a:off x="6659563" y="3213100"/>
            <a:ext cx="863600" cy="5794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sz="3200" b="1"/>
              <a:t>22</a:t>
            </a:r>
            <a:endParaRPr sz="3200" b="1"/>
          </a:p>
        </p:txBody>
      </p:sp>
      <p:sp>
        <p:nvSpPr>
          <p:cNvPr id="5167" name="Text Box 5166"/>
          <p:cNvSpPr txBox="1"/>
          <p:nvPr/>
        </p:nvSpPr>
        <p:spPr>
          <a:xfrm>
            <a:off x="8027988" y="3284538"/>
            <a:ext cx="863600" cy="57943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sz="3200" b="1">
                <a:solidFill>
                  <a:srgbClr val="FF0000"/>
                </a:solidFill>
              </a:rPr>
              <a:t>H</a:t>
            </a:r>
            <a:endParaRPr sz="3200" b="1">
              <a:solidFill>
                <a:srgbClr val="FF0000"/>
              </a:solidFill>
            </a:endParaRPr>
          </a:p>
        </p:txBody>
      </p:sp>
      <p:graphicFrame>
        <p:nvGraphicFramePr>
          <p:cNvPr id="5168" name="Table 5167"/>
          <p:cNvGraphicFramePr/>
          <p:nvPr/>
        </p:nvGraphicFramePr>
        <p:xfrm>
          <a:off x="323850" y="3933825"/>
          <a:ext cx="8640763" cy="863600"/>
        </p:xfrm>
        <a:graphic>
          <a:graphicData uri="http://schemas.openxmlformats.org/drawingml/2006/table">
            <a:tbl>
              <a:tblPr/>
              <a:tblGrid>
                <a:gridCol w="1511300"/>
                <a:gridCol w="1511300"/>
                <a:gridCol w="1512888"/>
                <a:gridCol w="1511300"/>
                <a:gridCol w="1511300"/>
                <a:gridCol w="1082675"/>
              </a:tblGrid>
              <a:tr h="863600"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 algn="ctr" fontAlgn="b">
                        <a:spcBef>
                          <a:spcPct val="0"/>
                        </a:spcBef>
                        <a:buNone/>
                      </a:pPr>
                      <a:r>
                        <a:rPr sz="1000" b="1">
                          <a:cs typeface="Arial" panose="020B0604020202020204" pitchFamily="34" charset="0"/>
                        </a:rPr>
                        <a:t> </a:t>
                      </a:r>
                      <a:endParaRPr lang="en-US" sz="1800"/>
                    </a:p>
                  </a:txBody>
                  <a:tcPr anchor="b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 algn="ctr" fontAlgn="b">
                        <a:spcBef>
                          <a:spcPct val="0"/>
                        </a:spcBef>
                        <a:buNone/>
                      </a:pPr>
                      <a:r>
                        <a:rPr sz="1000" b="1">
                          <a:cs typeface="Arial" panose="020B0604020202020204" pitchFamily="34" charset="0"/>
                        </a:rPr>
                        <a:t> </a:t>
                      </a:r>
                      <a:endParaRPr lang="en-US" sz="1800"/>
                    </a:p>
                  </a:txBody>
                  <a:tcPr anchor="b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 algn="ctr" fontAlgn="b">
                        <a:spcBef>
                          <a:spcPct val="0"/>
                        </a:spcBef>
                        <a:buNone/>
                      </a:pPr>
                      <a:r>
                        <a:rPr sz="1000" b="1">
                          <a:cs typeface="Arial" panose="020B0604020202020204" pitchFamily="34" charset="0"/>
                        </a:rPr>
                        <a:t> </a:t>
                      </a:r>
                      <a:endParaRPr lang="en-US" sz="1800"/>
                    </a:p>
                  </a:txBody>
                  <a:tcPr anchor="b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 algn="ctr" fontAlgn="b">
                        <a:spcBef>
                          <a:spcPct val="0"/>
                        </a:spcBef>
                        <a:buNone/>
                      </a:pPr>
                      <a:r>
                        <a:rPr sz="1000" b="1">
                          <a:cs typeface="Arial" panose="020B0604020202020204" pitchFamily="34" charset="0"/>
                        </a:rPr>
                        <a:t> </a:t>
                      </a:r>
                      <a:endParaRPr lang="en-US" sz="1800"/>
                    </a:p>
                  </a:txBody>
                  <a:tcPr anchor="b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 algn="ctr" fontAlgn="b">
                        <a:spcBef>
                          <a:spcPct val="0"/>
                        </a:spcBef>
                        <a:buNone/>
                      </a:pPr>
                      <a:r>
                        <a:rPr sz="1000" b="1">
                          <a:cs typeface="Arial" panose="020B0604020202020204" pitchFamily="34" charset="0"/>
                        </a:rPr>
                        <a:t> </a:t>
                      </a:r>
                      <a:endParaRPr lang="en-US" sz="1800"/>
                    </a:p>
                  </a:txBody>
                  <a:tcPr anchor="b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 fontAlgn="b">
                        <a:spcBef>
                          <a:spcPct val="0"/>
                        </a:spcBef>
                        <a:buNone/>
                      </a:pPr>
                      <a:r>
                        <a:rPr sz="1000">
                          <a:cs typeface="Arial" panose="020B0604020202020204" pitchFamily="34" charset="0"/>
                        </a:rPr>
                        <a:t> </a:t>
                      </a:r>
                      <a:endParaRPr lang="en-US" sz="1800"/>
                    </a:p>
                  </a:txBody>
                  <a:tcPr anchor="b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184" name="Text Box 5183"/>
          <p:cNvSpPr txBox="1"/>
          <p:nvPr/>
        </p:nvSpPr>
        <p:spPr>
          <a:xfrm>
            <a:off x="611188" y="4076700"/>
            <a:ext cx="1079500" cy="5794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sz="3200" b="1"/>
              <a:t>2</a:t>
            </a:r>
            <a:endParaRPr sz="3200" b="1"/>
          </a:p>
        </p:txBody>
      </p:sp>
      <p:sp>
        <p:nvSpPr>
          <p:cNvPr id="5185" name="Text Box 5184"/>
          <p:cNvSpPr txBox="1"/>
          <p:nvPr/>
        </p:nvSpPr>
        <p:spPr>
          <a:xfrm>
            <a:off x="2268538" y="4076700"/>
            <a:ext cx="792162" cy="5794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sz="3200" b="1"/>
              <a:t>8</a:t>
            </a:r>
            <a:endParaRPr sz="3200" b="1"/>
          </a:p>
        </p:txBody>
      </p:sp>
      <p:sp>
        <p:nvSpPr>
          <p:cNvPr id="5186" name="Text Box 5185"/>
          <p:cNvSpPr txBox="1"/>
          <p:nvPr/>
        </p:nvSpPr>
        <p:spPr>
          <a:xfrm>
            <a:off x="3635375" y="4076700"/>
            <a:ext cx="1079500" cy="5794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sz="3200" b="1"/>
              <a:t>- 4</a:t>
            </a:r>
            <a:endParaRPr sz="3200" b="1"/>
          </a:p>
        </p:txBody>
      </p:sp>
      <p:sp>
        <p:nvSpPr>
          <p:cNvPr id="5187" name="Text Box 5186"/>
          <p:cNvSpPr txBox="1"/>
          <p:nvPr/>
        </p:nvSpPr>
        <p:spPr>
          <a:xfrm>
            <a:off x="5076825" y="4076700"/>
            <a:ext cx="1079500" cy="5794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sz="3200" b="1"/>
              <a:t>+1</a:t>
            </a:r>
            <a:endParaRPr sz="3200" b="1"/>
          </a:p>
        </p:txBody>
      </p:sp>
      <p:sp>
        <p:nvSpPr>
          <p:cNvPr id="5188" name="Text Box 5187"/>
          <p:cNvSpPr txBox="1"/>
          <p:nvPr/>
        </p:nvSpPr>
        <p:spPr>
          <a:xfrm>
            <a:off x="6516688" y="4076700"/>
            <a:ext cx="1079500" cy="5794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sz="3200" b="1"/>
              <a:t>5</a:t>
            </a:r>
            <a:endParaRPr sz="3200" b="1"/>
          </a:p>
        </p:txBody>
      </p:sp>
      <p:sp>
        <p:nvSpPr>
          <p:cNvPr id="5189" name="Text Box 5188"/>
          <p:cNvSpPr txBox="1"/>
          <p:nvPr/>
        </p:nvSpPr>
        <p:spPr>
          <a:xfrm>
            <a:off x="8101013" y="4076700"/>
            <a:ext cx="647700" cy="5794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sz="3200" b="1">
                <a:solidFill>
                  <a:srgbClr val="FF0000"/>
                </a:solidFill>
              </a:rPr>
              <a:t>L</a:t>
            </a:r>
            <a:endParaRPr sz="3200" b="1">
              <a:solidFill>
                <a:srgbClr val="FF0000"/>
              </a:solidFill>
            </a:endParaRPr>
          </a:p>
        </p:txBody>
      </p:sp>
      <p:graphicFrame>
        <p:nvGraphicFramePr>
          <p:cNvPr id="5224" name="Table 5223"/>
          <p:cNvGraphicFramePr/>
          <p:nvPr/>
        </p:nvGraphicFramePr>
        <p:xfrm>
          <a:off x="323850" y="4797425"/>
          <a:ext cx="8640763" cy="792163"/>
        </p:xfrm>
        <a:graphic>
          <a:graphicData uri="http://schemas.openxmlformats.org/drawingml/2006/table">
            <a:tbl>
              <a:tblPr/>
              <a:tblGrid>
                <a:gridCol w="1511300"/>
                <a:gridCol w="1511300"/>
                <a:gridCol w="1512888"/>
                <a:gridCol w="1511300"/>
                <a:gridCol w="1511300"/>
                <a:gridCol w="1082675"/>
              </a:tblGrid>
              <a:tr h="792163"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 algn="ctr" fontAlgn="b">
                        <a:spcBef>
                          <a:spcPct val="0"/>
                        </a:spcBef>
                        <a:buNone/>
                      </a:pPr>
                      <a:r>
                        <a:rPr sz="1000" b="1">
                          <a:cs typeface="Arial" panose="020B0604020202020204" pitchFamily="34" charset="0"/>
                        </a:rPr>
                        <a:t> </a:t>
                      </a:r>
                      <a:endParaRPr lang="en-US" sz="1800"/>
                    </a:p>
                  </a:txBody>
                  <a:tcPr anchor="b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 algn="ctr" fontAlgn="b">
                        <a:spcBef>
                          <a:spcPct val="0"/>
                        </a:spcBef>
                        <a:buNone/>
                      </a:pPr>
                      <a:r>
                        <a:rPr sz="1000" b="1">
                          <a:cs typeface="Arial" panose="020B0604020202020204" pitchFamily="34" charset="0"/>
                        </a:rPr>
                        <a:t> </a:t>
                      </a:r>
                      <a:endParaRPr lang="en-US" sz="1800"/>
                    </a:p>
                  </a:txBody>
                  <a:tcPr anchor="b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 algn="ctr" fontAlgn="b">
                        <a:spcBef>
                          <a:spcPct val="0"/>
                        </a:spcBef>
                        <a:buNone/>
                      </a:pPr>
                      <a:r>
                        <a:rPr sz="1000" b="1">
                          <a:cs typeface="Arial" panose="020B0604020202020204" pitchFamily="34" charset="0"/>
                        </a:rPr>
                        <a:t> </a:t>
                      </a:r>
                      <a:endParaRPr lang="en-US" sz="1800"/>
                    </a:p>
                  </a:txBody>
                  <a:tcPr anchor="b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 algn="ctr" fontAlgn="b">
                        <a:spcBef>
                          <a:spcPct val="0"/>
                        </a:spcBef>
                        <a:buNone/>
                      </a:pPr>
                      <a:r>
                        <a:rPr sz="1000" b="1">
                          <a:cs typeface="Arial" panose="020B0604020202020204" pitchFamily="34" charset="0"/>
                        </a:rPr>
                        <a:t> </a:t>
                      </a:r>
                      <a:endParaRPr lang="en-US" sz="1800"/>
                    </a:p>
                  </a:txBody>
                  <a:tcPr anchor="b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 algn="ctr" fontAlgn="b">
                        <a:spcBef>
                          <a:spcPct val="0"/>
                        </a:spcBef>
                        <a:buNone/>
                      </a:pPr>
                      <a:r>
                        <a:rPr sz="1000" b="1">
                          <a:cs typeface="Arial" panose="020B0604020202020204" pitchFamily="34" charset="0"/>
                        </a:rPr>
                        <a:t> </a:t>
                      </a:r>
                      <a:endParaRPr lang="en-US" sz="1800"/>
                    </a:p>
                  </a:txBody>
                  <a:tcPr anchor="b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 fontAlgn="b">
                        <a:spcBef>
                          <a:spcPct val="0"/>
                        </a:spcBef>
                        <a:buNone/>
                      </a:pPr>
                      <a:r>
                        <a:rPr sz="1000">
                          <a:cs typeface="Arial" panose="020B0604020202020204" pitchFamily="34" charset="0"/>
                        </a:rPr>
                        <a:t> </a:t>
                      </a:r>
                      <a:endParaRPr lang="en-US" sz="1800"/>
                    </a:p>
                  </a:txBody>
                  <a:tcPr anchor="b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225" name="Text Box 5224"/>
          <p:cNvSpPr txBox="1"/>
          <p:nvPr/>
        </p:nvSpPr>
        <p:spPr>
          <a:xfrm>
            <a:off x="611188" y="4868863"/>
            <a:ext cx="792162" cy="57943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sz="3200" b="1"/>
              <a:t>2.5</a:t>
            </a:r>
            <a:endParaRPr sz="3200" b="1"/>
          </a:p>
        </p:txBody>
      </p:sp>
      <p:sp>
        <p:nvSpPr>
          <p:cNvPr id="5226" name="Text Box 5225"/>
          <p:cNvSpPr txBox="1"/>
          <p:nvPr/>
        </p:nvSpPr>
        <p:spPr>
          <a:xfrm>
            <a:off x="2124075" y="4941888"/>
            <a:ext cx="1079500" cy="57943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sz="3200" b="1"/>
              <a:t>15.6</a:t>
            </a:r>
            <a:endParaRPr sz="3200" b="1"/>
          </a:p>
        </p:txBody>
      </p:sp>
      <p:sp>
        <p:nvSpPr>
          <p:cNvPr id="5227" name="Text Box 5226"/>
          <p:cNvSpPr txBox="1"/>
          <p:nvPr/>
        </p:nvSpPr>
        <p:spPr>
          <a:xfrm>
            <a:off x="3708400" y="4941888"/>
            <a:ext cx="792163" cy="57943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sz="3200" b="1"/>
              <a:t>- 5</a:t>
            </a:r>
            <a:endParaRPr sz="3200" b="1"/>
          </a:p>
        </p:txBody>
      </p:sp>
      <p:sp>
        <p:nvSpPr>
          <p:cNvPr id="5228" name="Text Box 5227"/>
          <p:cNvSpPr txBox="1"/>
          <p:nvPr/>
        </p:nvSpPr>
        <p:spPr>
          <a:xfrm>
            <a:off x="5219700" y="4868863"/>
            <a:ext cx="792163" cy="57943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sz="3200" b="1"/>
              <a:t>+1</a:t>
            </a:r>
            <a:endParaRPr sz="3200" b="1"/>
          </a:p>
        </p:txBody>
      </p:sp>
      <p:sp>
        <p:nvSpPr>
          <p:cNvPr id="5229" name="Text Box 5228"/>
          <p:cNvSpPr txBox="1"/>
          <p:nvPr/>
        </p:nvSpPr>
        <p:spPr>
          <a:xfrm>
            <a:off x="6516688" y="4941888"/>
            <a:ext cx="1223962" cy="57943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sz="3200" b="1"/>
              <a:t>11.6</a:t>
            </a:r>
            <a:endParaRPr sz="3200" b="1"/>
          </a:p>
        </p:txBody>
      </p:sp>
      <p:sp>
        <p:nvSpPr>
          <p:cNvPr id="5230" name="Text Box 5229"/>
          <p:cNvSpPr txBox="1"/>
          <p:nvPr/>
        </p:nvSpPr>
        <p:spPr>
          <a:xfrm>
            <a:off x="7956550" y="4868863"/>
            <a:ext cx="792163" cy="57943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sz="3200" b="1">
                <a:solidFill>
                  <a:srgbClr val="FF0000"/>
                </a:solidFill>
              </a:rPr>
              <a:t>H</a:t>
            </a:r>
            <a:endParaRPr sz="3200" b="1">
              <a:solidFill>
                <a:srgbClr val="FF0000"/>
              </a:solidFill>
            </a:endParaRPr>
          </a:p>
        </p:txBody>
      </p:sp>
      <p:sp>
        <p:nvSpPr>
          <p:cNvPr id="5231" name="Text Box 5230"/>
          <p:cNvSpPr txBox="1"/>
          <p:nvPr/>
        </p:nvSpPr>
        <p:spPr>
          <a:xfrm>
            <a:off x="1835150" y="188913"/>
            <a:ext cx="5473700" cy="579437"/>
          </a:xfrm>
          <a:prstGeom prst="rect">
            <a:avLst/>
          </a:prstGeom>
          <a:solidFill>
            <a:schemeClr val="accent1"/>
          </a:solidFill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sz="3200"/>
              <a:t>Solve x</a:t>
            </a:r>
            <a:r>
              <a:rPr sz="3200" baseline="30000"/>
              <a:t>3</a:t>
            </a:r>
            <a:r>
              <a:rPr sz="3200"/>
              <a:t> -2x +1 = 11</a:t>
            </a:r>
            <a:endParaRPr sz="3200"/>
          </a:p>
        </p:txBody>
      </p:sp>
      <p:sp>
        <p:nvSpPr>
          <p:cNvPr id="5232" name="Text Box 5231"/>
          <p:cNvSpPr txBox="1"/>
          <p:nvPr/>
        </p:nvSpPr>
        <p:spPr>
          <a:xfrm>
            <a:off x="611188" y="5589588"/>
            <a:ext cx="6553200" cy="579437"/>
          </a:xfrm>
          <a:prstGeom prst="rect">
            <a:avLst/>
          </a:prstGeom>
          <a:solidFill>
            <a:srgbClr val="4AF622"/>
          </a:solidFill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sz="3200"/>
              <a:t>Solution lies between 2. 5 and 2</a:t>
            </a:r>
            <a:endParaRPr sz="3200"/>
          </a:p>
        </p:txBody>
      </p:sp>
      <p:sp>
        <p:nvSpPr>
          <p:cNvPr id="5233" name="Text Box 5232"/>
          <p:cNvSpPr txBox="1"/>
          <p:nvPr/>
        </p:nvSpPr>
        <p:spPr>
          <a:xfrm>
            <a:off x="2555875" y="6092825"/>
            <a:ext cx="3600450" cy="579438"/>
          </a:xfrm>
          <a:prstGeom prst="rect">
            <a:avLst/>
          </a:prstGeom>
          <a:solidFill>
            <a:srgbClr val="4AF622"/>
          </a:solidFill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sz="3200"/>
              <a:t>Solution is 2 (1dp)</a:t>
            </a:r>
            <a:endParaRPr sz="32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2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52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5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52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52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52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52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5" grpId="0"/>
      <p:bldP spid="5226" grpId="0"/>
      <p:bldP spid="5227" grpId="0"/>
      <p:bldP spid="5228" grpId="0"/>
      <p:bldP spid="5229" grpId="0"/>
      <p:bldP spid="5230" grpId="0"/>
      <p:bldP spid="5232" grpId="0" animBg="1"/>
      <p:bldP spid="5233" grpId="0" animBg="1"/>
    </p:bld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376</Words>
  <Application>WPS Presentation</Application>
  <PresentationFormat>On-screen Show</PresentationFormat>
  <Paragraphs>252</Paragraphs>
  <Slides>4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4</vt:i4>
      </vt:variant>
    </vt:vector>
  </HeadingPairs>
  <TitlesOfParts>
    <vt:vector size="12" baseType="lpstr">
      <vt:lpstr>Arial</vt:lpstr>
      <vt:lpstr>SimSun</vt:lpstr>
      <vt:lpstr>Wingdings</vt:lpstr>
      <vt:lpstr>Microsoft YaHei</vt:lpstr>
      <vt:lpstr>Arial Unicode MS</vt:lpstr>
      <vt:lpstr>Calibri</vt:lpstr>
      <vt:lpstr>Trebuchet MS</vt:lpstr>
      <vt:lpstr>Default Design</vt:lpstr>
      <vt:lpstr>PowerPoint 演示文稿</vt:lpstr>
      <vt:lpstr>PowerPoint 演示文稿</vt:lpstr>
      <vt:lpstr>PowerPoint 演示文稿</vt:lpstr>
      <vt:lpstr>PowerPoint 演示文稿</vt:lpstr>
    </vt:vector>
  </TitlesOfParts>
  <Company>RM plc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00McCreC</dc:creator>
  <cp:lastModifiedBy>apc</cp:lastModifiedBy>
  <cp:revision>4</cp:revision>
  <dcterms:created xsi:type="dcterms:W3CDTF">2024-04-09T14:08:04Z</dcterms:created>
  <dcterms:modified xsi:type="dcterms:W3CDTF">2024-04-09T14:08:04Z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/>
  </property>
  <property fmtid="{D5CDD505-2E9C-101B-9397-08002B2CF9AE}" pid="3" name="KSOProductBuildVer">
    <vt:lpwstr>1033-11.1.0.11719</vt:lpwstr>
  </property>
</Properties>
</file>